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5" r:id="rId2"/>
    <p:sldId id="258" r:id="rId3"/>
    <p:sldId id="257" r:id="rId4"/>
    <p:sldId id="259" r:id="rId5"/>
    <p:sldId id="260" r:id="rId6"/>
    <p:sldId id="266" r:id="rId7"/>
    <p:sldId id="262" r:id="rId8"/>
    <p:sldId id="264" r:id="rId9"/>
    <p:sldId id="268" r:id="rId10"/>
    <p:sldId id="263" r:id="rId11"/>
    <p:sldId id="261" r:id="rId12"/>
    <p:sldId id="267" r:id="rId1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1542" y="-108"/>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335CD4E-EFFB-48DE-86DF-FA69397E9973}" type="datetimeFigureOut">
              <a:rPr lang="zh-CN" altLang="en-US"/>
              <a:pPr>
                <a:defRPr/>
              </a:pPr>
              <a:t>2015/12/25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A28B82F6-C1CB-4D87-9D8E-93478631062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bwMode="auto">
          <a:noFill/>
          <a:ln>
            <a:solidFill>
              <a:srgbClr val="000000"/>
            </a:solidFill>
            <a:miter lim="800000"/>
            <a:headEnd/>
            <a:tailEnd/>
          </a:ln>
        </p:spPr>
      </p:sp>
      <p:sp>
        <p:nvSpPr>
          <p:cNvPr id="163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63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5AD8E6-AA84-45CA-8161-BFB176087D34}" type="slidenum">
              <a:rPr lang="zh-CN" altLang="en-US"/>
              <a:pPr fontAlgn="base">
                <a:spcBef>
                  <a:spcPct val="0"/>
                </a:spcBef>
                <a:spcAft>
                  <a:spcPct val="0"/>
                </a:spcAft>
              </a:pPr>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4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90E7D2-77C9-4988-BBF7-F2BFC8F5393A}" type="slidenum">
              <a:rPr lang="zh-CN" altLang="en-US"/>
              <a:pPr fontAlgn="base">
                <a:spcBef>
                  <a:spcPct val="0"/>
                </a:spcBef>
                <a:spcAft>
                  <a:spcPct val="0"/>
                </a:spcAft>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BD56F7-9840-4CCA-940F-E567087DAC6B}" type="slidenum">
              <a:rPr lang="zh-CN" altLang="en-US"/>
              <a:pPr fontAlgn="base">
                <a:spcBef>
                  <a:spcPct val="0"/>
                </a:spcBef>
                <a:spcAft>
                  <a:spcPct val="0"/>
                </a:spcAft>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C8AD33-FB55-492C-9F11-1F0196D58989}" type="slidenum">
              <a:rPr lang="zh-CN" altLang="en-US"/>
              <a:pPr fontAlgn="base">
                <a:spcBef>
                  <a:spcPct val="0"/>
                </a:spcBef>
                <a:spcAft>
                  <a:spcPct val="0"/>
                </a:spcAft>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headEnd/>
            <a:tailEnd/>
          </a:ln>
        </p:spPr>
      </p:sp>
      <p:sp>
        <p:nvSpPr>
          <p:cNvPr id="266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66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4B8E11-335C-40FD-A886-99968B633710}" type="slidenum">
              <a:rPr lang="zh-CN" altLang="en-US"/>
              <a:pPr fontAlgn="base">
                <a:spcBef>
                  <a:spcPct val="0"/>
                </a:spcBef>
                <a:spcAft>
                  <a:spcPct val="0"/>
                </a:spcAft>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可汗是系列课程，</a:t>
            </a:r>
            <a:r>
              <a:rPr lang="en-US" altLang="zh-CN" smtClean="0"/>
              <a:t>3500</a:t>
            </a:r>
            <a:r>
              <a:rPr lang="zh-CN" altLang="en-US" smtClean="0"/>
              <a:t>个系列微课程视频融会贯通，支持可持续性地个性化学习。可汗可以站在更高地角度去审视一个学科中每一个知识点所应该教授的程度，并配合以自己更深地理解，更深入浅出地讲述。值得注意的是，可汗的讲述往往已经超越了教材。</a:t>
            </a:r>
          </a:p>
        </p:txBody>
      </p:sp>
      <p:sp>
        <p:nvSpPr>
          <p:cNvPr id="32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2B78B9-F6D3-409E-BDF4-101302BCB58C}" type="slidenum">
              <a:rPr lang="zh-CN" altLang="en-US"/>
              <a:pPr fontAlgn="base">
                <a:spcBef>
                  <a:spcPct val="0"/>
                </a:spcBef>
                <a:spcAft>
                  <a:spcPct val="0"/>
                </a:spcAft>
              </a:pPr>
              <a:t>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48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D3C90A-BD7F-4526-AD5E-B85054EFE3EF}" type="slidenum">
              <a:rPr lang="zh-CN" altLang="en-US"/>
              <a:pPr fontAlgn="base">
                <a:spcBef>
                  <a:spcPct val="0"/>
                </a:spcBef>
                <a:spcAft>
                  <a:spcPct val="0"/>
                </a:spcAft>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71472" y="857232"/>
            <a:ext cx="7772400" cy="1470025"/>
          </a:xfrm>
        </p:spPr>
        <p:txBody>
          <a:bodyPr/>
          <a:lstStyle>
            <a:lvl1pPr>
              <a:defRPr>
                <a:solidFill>
                  <a:srgbClr val="002060"/>
                </a:solidFill>
                <a:latin typeface="隶书" pitchFamily="49" charset="-122"/>
                <a:ea typeface="隶书" pitchFamily="49" charset="-122"/>
              </a:defRPr>
            </a:lvl1pPr>
          </a:lstStyle>
          <a:p>
            <a:r>
              <a:rPr lang="zh-CN" altLang="en-US" smtClean="0"/>
              <a:t>单击此处编辑母版标题样式</a:t>
            </a:r>
            <a:endParaRPr lang="zh-CN" altLang="en-US" dirty="0"/>
          </a:p>
        </p:txBody>
      </p:sp>
      <p:sp>
        <p:nvSpPr>
          <p:cNvPr id="3" name="日期占位符 3"/>
          <p:cNvSpPr>
            <a:spLocks noGrp="1"/>
          </p:cNvSpPr>
          <p:nvPr>
            <p:ph type="dt" sz="half" idx="10"/>
          </p:nvPr>
        </p:nvSpPr>
        <p:spPr>
          <a:xfrm>
            <a:off x="7572375" y="6357938"/>
            <a:ext cx="1114425" cy="365125"/>
          </a:xfrm>
          <a:prstGeom prst="rect">
            <a:avLst/>
          </a:prstGeom>
        </p:spPr>
        <p:txBody>
          <a:bodyPr/>
          <a:lstStyle>
            <a:lvl1pPr fontAlgn="auto">
              <a:spcBef>
                <a:spcPts val="0"/>
              </a:spcBef>
              <a:spcAft>
                <a:spcPts val="0"/>
              </a:spcAft>
              <a:defRPr smtClean="0">
                <a:latin typeface="+mn-lt"/>
                <a:ea typeface="+mn-ea"/>
              </a:defRPr>
            </a:lvl1pPr>
          </a:lstStyle>
          <a:p>
            <a:pPr>
              <a:defRPr/>
            </a:pPr>
            <a:fld id="{ED1D518E-82E4-4C0D-89B8-D7BDD463D704}" type="datetimeFigureOut">
              <a:rPr lang="zh-CN" altLang="en-US"/>
              <a:pPr>
                <a:defRPr/>
              </a:pPr>
              <a:t>2015/12/25</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643688" y="6357938"/>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0ABDB21E-9B00-42DD-9DE6-BC4A004A1F2D}" type="datetimeFigureOut">
              <a:rPr lang="zh-CN" altLang="en-US"/>
              <a:pPr>
                <a:defRPr/>
              </a:pPr>
              <a:t>2015/12/25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5C3BC8F9-F9BC-4AF3-8D02-C576E3772447}"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垂直排列标题与文本">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9DBE8233-E2C3-486D-90D2-16F174F4B614}" type="datetimeFigureOut">
              <a:rPr lang="zh-CN" altLang="en-US"/>
              <a:pPr>
                <a:defRPr/>
              </a:pPr>
              <a:t>2015/12/25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231C6AA-CA97-4693-AD12-9D5501B2906C}"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643688" y="6357938"/>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286F711D-60ED-4791-B003-755C43B2CFE1}" type="datetimeFigureOut">
              <a:rPr lang="zh-CN" altLang="en-US"/>
              <a:pPr>
                <a:defRPr/>
              </a:pPr>
              <a:t>2015/12/25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CA2BE078-70CB-4CDF-BE5A-590AE25CFE05}"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643688" y="6357938"/>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D6D595E0-DE21-4BCB-A0C5-867A94F00EAF}" type="datetimeFigureOut">
              <a:rPr lang="zh-CN" altLang="en-US"/>
              <a:pPr>
                <a:defRPr/>
              </a:pPr>
              <a:t>2015/12/25</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C03F6C8B-7729-47DA-BF7E-5102204D8467}"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643688" y="6357938"/>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4E49792E-496E-4016-94B4-F121673C1EB4}" type="datetimeFigureOut">
              <a:rPr lang="zh-CN" altLang="en-US"/>
              <a:pPr>
                <a:defRPr/>
              </a:pPr>
              <a:t>2015/12/25</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CD1CD53F-00AD-429A-8E02-1A71A5AAE164}"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643688" y="6357938"/>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B0A180E7-DBC0-47D8-96BE-4AB5E8FBFF52}" type="datetimeFigureOut">
              <a:rPr lang="zh-CN" altLang="en-US"/>
              <a:pPr>
                <a:defRPr/>
              </a:pPr>
              <a:t>2015/12/25</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C78E17CE-8392-48B9-8E50-492DBEFE4BE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643688" y="6357938"/>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D5EEC7DF-E174-433E-84E5-EB03D25DCBF0}" type="datetimeFigureOut">
              <a:rPr lang="zh-CN" altLang="en-US"/>
              <a:pPr>
                <a:defRPr/>
              </a:pPr>
              <a:t>2015/12/25</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69F38BDF-2AD6-4074-A5EE-6EBF474C3C38}"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643688" y="6357938"/>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67473922-340D-433F-81EB-EE52A4600323}" type="datetimeFigureOut">
              <a:rPr lang="zh-CN" altLang="en-US"/>
              <a:pPr>
                <a:defRPr/>
              </a:pPr>
              <a:t>2015/12/25</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2A549E53-171F-4CC3-BC09-92AE90D0772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643688" y="6357938"/>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F695250A-3E27-40E2-BC2D-23DFCAC748F0}" type="datetimeFigureOut">
              <a:rPr lang="zh-CN" altLang="en-US"/>
              <a:pPr>
                <a:defRPr/>
              </a:pPr>
              <a:t>2015/12/25</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9096E5BD-B19C-4DE6-AC53-5E1847761688}"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643688" y="6357938"/>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4CCEA85C-F1C2-4901-8D9F-0EE9A3E10A41}" type="datetimeFigureOut">
              <a:rPr lang="zh-CN" altLang="en-US"/>
              <a:pPr>
                <a:defRPr/>
              </a:pPr>
              <a:t>2015/12/25</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latin typeface="+mn-lt"/>
                <a:ea typeface="+mn-ea"/>
              </a:defRPr>
            </a:lvl1pPr>
          </a:lstStyle>
          <a:p>
            <a:pPr>
              <a:defRPr/>
            </a:pPr>
            <a:fld id="{565661BE-D615-4781-89F4-AAB7A906F28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3554" name="标题占位符 1"/>
          <p:cNvSpPr>
            <a:spLocks noGrp="1"/>
          </p:cNvSpPr>
          <p:nvPr>
            <p:ph type="title"/>
          </p:nvPr>
        </p:nvSpPr>
        <p:spPr bwMode="auto">
          <a:xfrm>
            <a:off x="1214438" y="142875"/>
            <a:ext cx="65436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3555" name="文本占位符 2"/>
          <p:cNvSpPr>
            <a:spLocks noGrp="1"/>
          </p:cNvSpPr>
          <p:nvPr>
            <p:ph type="body" idx="1"/>
          </p:nvPr>
        </p:nvSpPr>
        <p:spPr bwMode="auto">
          <a:xfrm>
            <a:off x="428625" y="142875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fontAlgn="base">
        <a:spcBef>
          <a:spcPct val="0"/>
        </a:spcBef>
        <a:spcAft>
          <a:spcPct val="0"/>
        </a:spcAft>
        <a:defRPr sz="3600" kern="1200">
          <a:solidFill>
            <a:srgbClr val="0070C0"/>
          </a:solidFill>
          <a:latin typeface="隶书" pitchFamily="49" charset="-122"/>
          <a:ea typeface="隶书" pitchFamily="49" charset="-122"/>
          <a:cs typeface="隶书"/>
        </a:defRPr>
      </a:lvl1pPr>
      <a:lvl2pPr algn="l" rtl="0" fontAlgn="base">
        <a:spcBef>
          <a:spcPct val="0"/>
        </a:spcBef>
        <a:spcAft>
          <a:spcPct val="0"/>
        </a:spcAft>
        <a:defRPr sz="3600">
          <a:solidFill>
            <a:srgbClr val="0070C0"/>
          </a:solidFill>
          <a:latin typeface="隶书" pitchFamily="49" charset="-122"/>
          <a:ea typeface="隶书" pitchFamily="49" charset="-122"/>
          <a:cs typeface="隶书"/>
        </a:defRPr>
      </a:lvl2pPr>
      <a:lvl3pPr algn="l" rtl="0" fontAlgn="base">
        <a:spcBef>
          <a:spcPct val="0"/>
        </a:spcBef>
        <a:spcAft>
          <a:spcPct val="0"/>
        </a:spcAft>
        <a:defRPr sz="3600">
          <a:solidFill>
            <a:srgbClr val="0070C0"/>
          </a:solidFill>
          <a:latin typeface="隶书" pitchFamily="49" charset="-122"/>
          <a:ea typeface="隶书" pitchFamily="49" charset="-122"/>
          <a:cs typeface="隶书"/>
        </a:defRPr>
      </a:lvl3pPr>
      <a:lvl4pPr algn="l" rtl="0" fontAlgn="base">
        <a:spcBef>
          <a:spcPct val="0"/>
        </a:spcBef>
        <a:spcAft>
          <a:spcPct val="0"/>
        </a:spcAft>
        <a:defRPr sz="3600">
          <a:solidFill>
            <a:srgbClr val="0070C0"/>
          </a:solidFill>
          <a:latin typeface="隶书" pitchFamily="49" charset="-122"/>
          <a:ea typeface="隶书" pitchFamily="49" charset="-122"/>
          <a:cs typeface="隶书"/>
        </a:defRPr>
      </a:lvl4pPr>
      <a:lvl5pPr algn="l" rtl="0" fontAlgn="base">
        <a:spcBef>
          <a:spcPct val="0"/>
        </a:spcBef>
        <a:spcAft>
          <a:spcPct val="0"/>
        </a:spcAft>
        <a:defRPr sz="3600">
          <a:solidFill>
            <a:srgbClr val="0070C0"/>
          </a:solidFill>
          <a:latin typeface="隶书" pitchFamily="49" charset="-122"/>
          <a:ea typeface="隶书" pitchFamily="49" charset="-122"/>
          <a:cs typeface="隶书"/>
        </a:defRPr>
      </a:lvl5pPr>
      <a:lvl6pPr marL="457200" algn="l" rtl="0" eaLnBrk="1" fontAlgn="base" hangingPunct="1">
        <a:spcBef>
          <a:spcPct val="0"/>
        </a:spcBef>
        <a:spcAft>
          <a:spcPct val="0"/>
        </a:spcAft>
        <a:defRPr sz="3600">
          <a:solidFill>
            <a:srgbClr val="0070C0"/>
          </a:solidFill>
          <a:latin typeface="隶书" pitchFamily="49" charset="-122"/>
          <a:ea typeface="隶书" pitchFamily="49" charset="-122"/>
        </a:defRPr>
      </a:lvl6pPr>
      <a:lvl7pPr marL="914400" algn="l" rtl="0" eaLnBrk="1" fontAlgn="base" hangingPunct="1">
        <a:spcBef>
          <a:spcPct val="0"/>
        </a:spcBef>
        <a:spcAft>
          <a:spcPct val="0"/>
        </a:spcAft>
        <a:defRPr sz="3600">
          <a:solidFill>
            <a:srgbClr val="0070C0"/>
          </a:solidFill>
          <a:latin typeface="隶书" pitchFamily="49" charset="-122"/>
          <a:ea typeface="隶书" pitchFamily="49" charset="-122"/>
        </a:defRPr>
      </a:lvl7pPr>
      <a:lvl8pPr marL="1371600" algn="l" rtl="0" eaLnBrk="1" fontAlgn="base" hangingPunct="1">
        <a:spcBef>
          <a:spcPct val="0"/>
        </a:spcBef>
        <a:spcAft>
          <a:spcPct val="0"/>
        </a:spcAft>
        <a:defRPr sz="3600">
          <a:solidFill>
            <a:srgbClr val="0070C0"/>
          </a:solidFill>
          <a:latin typeface="隶书" pitchFamily="49" charset="-122"/>
          <a:ea typeface="隶书" pitchFamily="49" charset="-122"/>
        </a:defRPr>
      </a:lvl8pPr>
      <a:lvl9pPr marL="1828800" algn="l" rtl="0" eaLnBrk="1" fontAlgn="base" hangingPunct="1">
        <a:spcBef>
          <a:spcPct val="0"/>
        </a:spcBef>
        <a:spcAft>
          <a:spcPct val="0"/>
        </a:spcAft>
        <a:defRPr sz="3600">
          <a:solidFill>
            <a:srgbClr val="0070C0"/>
          </a:solidFill>
          <a:latin typeface="隶书" pitchFamily="49" charset="-122"/>
          <a:ea typeface="隶书" pitchFamily="49" charset="-122"/>
        </a:defRPr>
      </a:lvl9pPr>
    </p:titleStyle>
    <p:bodyStyle>
      <a:lvl1pPr marL="342900" indent="-342900" algn="l" rtl="0" fontAlgn="base">
        <a:spcBef>
          <a:spcPct val="20000"/>
        </a:spcBef>
        <a:spcAft>
          <a:spcPct val="0"/>
        </a:spcAft>
        <a:buBlip>
          <a:blip r:embed="rId15"/>
        </a:buBlip>
        <a:defRPr sz="2800" kern="1200">
          <a:solidFill>
            <a:srgbClr val="002060"/>
          </a:solidFill>
          <a:latin typeface="黑体" pitchFamily="2" charset="-122"/>
          <a:ea typeface="黑体" pitchFamily="2"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log.sina.com.cn/s/blog_73b64be60101fmn6.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jxteacher.com/wk/" TargetMode="External"/><Relationship Id="rId2" Type="http://schemas.openxmlformats.org/officeDocument/2006/relationships/hyperlink" Target="http://dasai.cnweike.cn/" TargetMode="External"/><Relationship Id="rId1" Type="http://schemas.openxmlformats.org/officeDocument/2006/relationships/slideLayout" Target="../slideLayouts/slideLayout2.xml"/><Relationship Id="rId5" Type="http://schemas.openxmlformats.org/officeDocument/2006/relationships/hyperlink" Target="http://blog.sina.com.cn/u/1941326822" TargetMode="External"/><Relationship Id="rId4" Type="http://schemas.openxmlformats.org/officeDocument/2006/relationships/hyperlink" Target="http://open.163.com/kha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image" Target="../media/image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0.jpeg"/><Relationship Id="rId4" Type="http://schemas.openxmlformats.org/officeDocument/2006/relationships/hyperlink" Target="http://open.163.com/kha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PowerPoint_Presentation11.pptx"/><Relationship Id="rId3" Type="http://schemas.openxmlformats.org/officeDocument/2006/relationships/notesSlide" Target="../notesSlides/notesSlide6.xml"/><Relationship Id="rId7" Type="http://schemas.openxmlformats.org/officeDocument/2006/relationships/hyperlink" Target="&#30465;&#24494;&#35838;&#35780;&#27604;&#20316;&#21697;/&#20302;&#30899;&#29615;&#20445;&#31185;&#25216;&#23567;&#21046;&#20316;%5b&#25945;&#31185;&#38468;&#23567;%5d%5b&#35768;&#31435;&#21326;%5d/04.&#35768;&#31435;&#21326;.&#26477;&#24030;&#24066;&#25945;&#31185;&#38468;&#23567;%20&#24494;&#35838;&#31243;1-&#39134;&#22825;&#23567;&#28779;&#31661;.mp4"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30465;&#24494;&#35838;&#35780;&#27604;&#20316;&#21697;/&#20132;&#21449;&#27861;&#20889;&#21270;&#23398;&#24335;%5b&#28165;&#27827;&#20013;&#23398;%5d%5b&#34945;&#24535;&#21018;%5d/&#20132;&#21449;&#27861;&#20070;&#20889;&#21270;&#21512;&#29289;&#21270;&#23398;&#24335;.wmv" TargetMode="External"/><Relationship Id="rId5" Type="http://schemas.openxmlformats.org/officeDocument/2006/relationships/hyperlink" Target="&#30465;&#24494;&#35838;&#35780;&#27604;&#20316;&#21697;/&#34892;&#31243;&#38382;&#39064;%5b&#26102;&#20195;&#23567;&#23398;%5d%5b&#26472;&#27905;%5d/&#34892;&#31243;&#38382;&#39064;&#26032;&#65288;&#26472;&#27905;&#65289;.wmv" TargetMode="External"/><Relationship Id="rId4" Type="http://schemas.openxmlformats.org/officeDocument/2006/relationships/hyperlink" Target="&#20248;&#31168;&#26696;&#2036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k.zjedu.gov.cn/Index.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k.zjedu.gov.cn/index_6942.html" TargetMode="External"/><Relationship Id="rId5" Type="http://schemas.openxmlformats.org/officeDocument/2006/relationships/hyperlink" Target="http://wk.zjedu.gov.cn/article/videopart_pkId_6934_aid_1786.html" TargetMode="External"/><Relationship Id="rId4" Type="http://schemas.openxmlformats.org/officeDocument/2006/relationships/hyperlink" Target="http://wk.zjedu.gov.cn/article/videopart_pkId_6934_aid_172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ctrTitle"/>
          </p:nvPr>
        </p:nvSpPr>
        <p:spPr>
          <a:xfrm>
            <a:off x="684213" y="765175"/>
            <a:ext cx="7772400" cy="1470025"/>
          </a:xfrm>
        </p:spPr>
        <p:txBody>
          <a:bodyPr/>
          <a:lstStyle/>
          <a:p>
            <a:pPr algn="ctr"/>
            <a:r>
              <a:rPr lang="zh-CN" altLang="en-US" sz="6600" smtClean="0">
                <a:latin typeface="汉仪水滴体简"/>
                <a:ea typeface="汉仪水滴体简"/>
                <a:cs typeface="汉仪水滴体简"/>
              </a:rPr>
              <a:t>走进微课世界</a:t>
            </a:r>
          </a:p>
        </p:txBody>
      </p:sp>
      <p:pic>
        <p:nvPicPr>
          <p:cNvPr id="15362" name="Picture 4" descr="字体">
            <a:hlinkClick r:id="" action="ppaction://hlinkshowjump?jump=nextslide"/>
          </p:cNvPr>
          <p:cNvPicPr>
            <a:picLocks noChangeAspect="1" noChangeArrowheads="1"/>
          </p:cNvPicPr>
          <p:nvPr/>
        </p:nvPicPr>
        <p:blipFill>
          <a:blip r:embed="rId3"/>
          <a:srcRect l="1003" t="7004" b="6003"/>
          <a:stretch>
            <a:fillRect/>
          </a:stretch>
        </p:blipFill>
        <p:spPr bwMode="auto">
          <a:xfrm>
            <a:off x="7343775" y="6354763"/>
            <a:ext cx="900113" cy="387350"/>
          </a:xfrm>
          <a:prstGeom prst="rect">
            <a:avLst/>
          </a:prstGeom>
          <a:noFill/>
          <a:ln w="28575">
            <a:solidFill>
              <a:srgbClr val="FF3300"/>
            </a:solidFill>
            <a:miter lim="800000"/>
            <a:headEnd/>
            <a:tailEnd/>
          </a:ln>
        </p:spPr>
      </p:pic>
      <p:sp>
        <p:nvSpPr>
          <p:cNvPr id="15363" name="TextBox 1"/>
          <p:cNvSpPr txBox="1">
            <a:spLocks noChangeArrowheads="1"/>
          </p:cNvSpPr>
          <p:nvPr/>
        </p:nvSpPr>
        <p:spPr bwMode="auto">
          <a:xfrm>
            <a:off x="0" y="3429000"/>
            <a:ext cx="2771775" cy="461963"/>
          </a:xfrm>
          <a:prstGeom prst="rect">
            <a:avLst/>
          </a:prstGeom>
          <a:noFill/>
          <a:ln w="9525">
            <a:noFill/>
            <a:miter lim="800000"/>
            <a:headEnd/>
            <a:tailEnd/>
          </a:ln>
        </p:spPr>
        <p:txBody>
          <a:bodyPr>
            <a:spAutoFit/>
          </a:bodyPr>
          <a:lstStyle/>
          <a:p>
            <a:r>
              <a:rPr lang="en-US" altLang="zh-CN" sz="2400">
                <a:solidFill>
                  <a:schemeClr val="tx2"/>
                </a:solidFill>
                <a:latin typeface="Calibri" pitchFamily="34" charset="0"/>
              </a:rPr>
              <a:t>sjzhang@china.com</a:t>
            </a:r>
            <a:endParaRPr lang="zh-CN" altLang="en-US" sz="2400">
              <a:solidFill>
                <a:schemeClr val="tx2"/>
              </a:solidFill>
              <a:latin typeface="Calibri" pitchFamily="34" charset="0"/>
            </a:endParaRPr>
          </a:p>
        </p:txBody>
      </p:sp>
    </p:spTree>
  </p:cSld>
  <p:clrMapOvr>
    <a:masterClrMapping/>
  </p:clrMapOvr>
  <p:transition spd="slow" advTm="2703">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1187450" y="333375"/>
            <a:ext cx="6543675" cy="857250"/>
          </a:xfrm>
        </p:spPr>
        <p:txBody>
          <a:bodyPr/>
          <a:lstStyle/>
          <a:p>
            <a:r>
              <a:rPr lang="zh-CN" altLang="en-US" sz="6000" smtClean="0">
                <a:latin typeface="隶书"/>
                <a:ea typeface="隶书"/>
              </a:rPr>
              <a:t>微课制作方法</a:t>
            </a:r>
          </a:p>
        </p:txBody>
      </p:sp>
      <p:sp>
        <p:nvSpPr>
          <p:cNvPr id="3" name="内容占位符 2"/>
          <p:cNvSpPr>
            <a:spLocks noGrp="1"/>
          </p:cNvSpPr>
          <p:nvPr>
            <p:ph idx="1"/>
          </p:nvPr>
        </p:nvSpPr>
        <p:spPr/>
        <p:txBody>
          <a:bodyPr/>
          <a:lstStyle/>
          <a:p>
            <a:pPr marL="342900" lvl="1" indent="-342900">
              <a:buFont typeface="Arial" charset="0"/>
              <a:buBlip>
                <a:blip r:embed="rId2"/>
              </a:buBlip>
            </a:pPr>
            <a:r>
              <a:rPr lang="en-US" altLang="zh-CN" sz="4000" b="1" smtClean="0"/>
              <a:t>Camtasia Studio</a:t>
            </a:r>
          </a:p>
          <a:p>
            <a:pPr marL="342900" lvl="1" indent="-342900">
              <a:buFont typeface="Arial" charset="0"/>
              <a:buBlip>
                <a:blip r:embed="rId2"/>
              </a:buBlip>
            </a:pPr>
            <a:r>
              <a:rPr lang="zh-CN" altLang="en-US" sz="3600" b="1" smtClean="0"/>
              <a:t>手机</a:t>
            </a:r>
            <a:r>
              <a:rPr lang="en-US" altLang="zh-CN" sz="3600" b="1" smtClean="0"/>
              <a:t>/</a:t>
            </a:r>
            <a:r>
              <a:rPr lang="zh-CN" altLang="en-US" sz="3600" b="1" smtClean="0"/>
              <a:t>平板</a:t>
            </a:r>
            <a:r>
              <a:rPr lang="en-US" altLang="zh-CN" sz="3600" b="1" smtClean="0"/>
              <a:t>/DV +</a:t>
            </a:r>
            <a:r>
              <a:rPr lang="zh-CN" altLang="en-US" sz="3600" b="1" smtClean="0"/>
              <a:t> 纸笔</a:t>
            </a:r>
            <a:r>
              <a:rPr lang="en-US" altLang="zh-CN" sz="3600" b="1" smtClean="0"/>
              <a:t>/</a:t>
            </a:r>
            <a:r>
              <a:rPr lang="zh-CN" altLang="en-US" sz="3600" b="1" smtClean="0"/>
              <a:t>手写板</a:t>
            </a:r>
            <a:r>
              <a:rPr lang="en-US" altLang="zh-CN" sz="3600" b="1" smtClean="0"/>
              <a:t>+</a:t>
            </a:r>
            <a:r>
              <a:rPr lang="zh-CN" altLang="en-US" sz="3600" b="1" smtClean="0"/>
              <a:t>支架</a:t>
            </a:r>
            <a:endParaRPr lang="en-US" altLang="zh-CN" sz="3600" b="1" smtClean="0"/>
          </a:p>
          <a:p>
            <a:pPr marL="342900" lvl="1" indent="-342900">
              <a:buFont typeface="Arial" charset="0"/>
              <a:buBlip>
                <a:blip r:embed="rId2"/>
              </a:buBlip>
            </a:pPr>
            <a:r>
              <a:rPr lang="en-US" altLang="zh-CN" sz="4000" b="1" smtClean="0"/>
              <a:t>PPT2010</a:t>
            </a:r>
          </a:p>
          <a:p>
            <a:pPr marL="342900" lvl="1" indent="-342900">
              <a:buFont typeface="Arial" charset="0"/>
              <a:buBlip>
                <a:blip r:embed="rId2"/>
              </a:buBlip>
            </a:pPr>
            <a:r>
              <a:rPr lang="zh-CN" altLang="en-US" sz="4000" b="1" smtClean="0"/>
              <a:t>电子白板</a:t>
            </a:r>
            <a:endParaRPr lang="en-US" altLang="zh-CN" sz="4000" smtClean="0"/>
          </a:p>
          <a:p>
            <a:pPr marL="342900" lvl="1" indent="-342900">
              <a:buFont typeface="Arial" charset="0"/>
              <a:buBlip>
                <a:blip r:embed="rId2"/>
              </a:buBlip>
            </a:pPr>
            <a:r>
              <a:rPr lang="zh-CN" altLang="en-US" sz="4000" b="1" smtClean="0">
                <a:hlinkClick r:id="rId3"/>
              </a:rPr>
              <a:t>微课程制作利器</a:t>
            </a:r>
            <a:endParaRPr lang="zh-CN" altLang="en-US" sz="4000" smtClean="0"/>
          </a:p>
          <a:p>
            <a:pPr marL="342900" lvl="1" indent="-342900">
              <a:buFont typeface="Arial" charset="0"/>
              <a:buBlip>
                <a:blip r:embed="rId2"/>
              </a:buBlip>
            </a:pPr>
            <a:endParaRPr lang="en-US" altLang="zh-CN" sz="4000" b="1" smtClean="0"/>
          </a:p>
          <a:p>
            <a:endParaRPr lang="zh-CN" altLang="en-US" sz="4000" smtClean="0">
              <a:latin typeface="黑体" pitchFamily="49" charset="-122"/>
              <a:ea typeface="黑体"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1187450" y="333375"/>
            <a:ext cx="6543675" cy="857250"/>
          </a:xfrm>
        </p:spPr>
        <p:txBody>
          <a:bodyPr/>
          <a:lstStyle/>
          <a:p>
            <a:r>
              <a:rPr lang="zh-CN" altLang="en-US" sz="5400" smtClean="0">
                <a:latin typeface="隶书"/>
                <a:ea typeface="隶书"/>
              </a:rPr>
              <a:t>微课资源</a:t>
            </a:r>
          </a:p>
        </p:txBody>
      </p:sp>
      <p:sp>
        <p:nvSpPr>
          <p:cNvPr id="36866" name="内容占位符 2"/>
          <p:cNvSpPr>
            <a:spLocks noGrp="1"/>
          </p:cNvSpPr>
          <p:nvPr>
            <p:ph idx="1"/>
          </p:nvPr>
        </p:nvSpPr>
        <p:spPr>
          <a:xfrm>
            <a:off x="250825" y="1628775"/>
            <a:ext cx="8464550" cy="4525963"/>
          </a:xfrm>
        </p:spPr>
        <p:txBody>
          <a:bodyPr/>
          <a:lstStyle/>
          <a:p>
            <a:r>
              <a:rPr lang="zh-CN" altLang="en-US" smtClean="0">
                <a:latin typeface="黑体" pitchFamily="49" charset="-122"/>
                <a:ea typeface="黑体" pitchFamily="49" charset="-122"/>
              </a:rPr>
              <a:t>中国微课大赛网：</a:t>
            </a:r>
            <a:r>
              <a:rPr lang="en-US" altLang="zh-CN" smtClean="0">
                <a:latin typeface="黑体" pitchFamily="49" charset="-122"/>
                <a:ea typeface="黑体" pitchFamily="49" charset="-122"/>
                <a:hlinkClick r:id="rId2"/>
              </a:rPr>
              <a:t>http://dasai.cnweike.cn/</a:t>
            </a:r>
            <a:endParaRPr lang="en-US" altLang="zh-CN" smtClean="0">
              <a:latin typeface="黑体" pitchFamily="49" charset="-122"/>
              <a:ea typeface="黑体" pitchFamily="49" charset="-122"/>
            </a:endParaRPr>
          </a:p>
          <a:p>
            <a:r>
              <a:rPr lang="zh-CN" altLang="en-US" smtClean="0">
                <a:latin typeface="黑体" pitchFamily="49" charset="-122"/>
                <a:ea typeface="黑体" pitchFamily="49" charset="-122"/>
              </a:rPr>
              <a:t>江西微课大赛网：</a:t>
            </a:r>
            <a:r>
              <a:rPr lang="en-US" altLang="zh-CN" smtClean="0">
                <a:latin typeface="黑体" pitchFamily="49" charset="-122"/>
                <a:ea typeface="黑体" pitchFamily="49" charset="-122"/>
                <a:hlinkClick r:id="rId3"/>
              </a:rPr>
              <a:t>http://www.jxteacher.com/wk/</a:t>
            </a:r>
            <a:endParaRPr lang="en-US" altLang="zh-CN" smtClean="0">
              <a:latin typeface="黑体" pitchFamily="49" charset="-122"/>
              <a:ea typeface="黑体" pitchFamily="49" charset="-122"/>
            </a:endParaRPr>
          </a:p>
          <a:p>
            <a:r>
              <a:rPr lang="zh-CN" altLang="en-US" smtClean="0">
                <a:latin typeface="黑体" pitchFamily="49" charset="-122"/>
                <a:ea typeface="黑体" pitchFamily="49" charset="-122"/>
              </a:rPr>
              <a:t>可汗学院：</a:t>
            </a:r>
            <a:r>
              <a:rPr lang="en-US" altLang="zh-CN" smtClean="0">
                <a:latin typeface="黑体" pitchFamily="49" charset="-122"/>
                <a:ea typeface="黑体" pitchFamily="49" charset="-122"/>
                <a:hlinkClick r:id="rId4"/>
              </a:rPr>
              <a:t>http://open.163.com/khan/</a:t>
            </a:r>
            <a:endParaRPr lang="en-US" altLang="zh-CN" smtClean="0">
              <a:latin typeface="黑体" pitchFamily="49" charset="-122"/>
              <a:ea typeface="黑体" pitchFamily="49" charset="-122"/>
            </a:endParaRPr>
          </a:p>
          <a:p>
            <a:r>
              <a:rPr lang="zh-CN" altLang="en-US" b="1" smtClean="0">
                <a:latin typeface="黑体" pitchFamily="49" charset="-122"/>
                <a:ea typeface="黑体" pitchFamily="49" charset="-122"/>
                <a:hlinkClick r:id="rId5"/>
              </a:rPr>
              <a:t>胡铁生的微课（程）研究网</a:t>
            </a:r>
            <a:endParaRPr lang="en-US" altLang="zh-CN" smtClean="0">
              <a:latin typeface="黑体" pitchFamily="49" charset="-122"/>
              <a:ea typeface="黑体" pitchFamily="49" charset="-122"/>
            </a:endParaRPr>
          </a:p>
          <a:p>
            <a:endParaRPr lang="zh-CN" altLang="en-US" smtClean="0">
              <a:latin typeface="黑体" pitchFamily="49" charset="-122"/>
              <a:ea typeface="黑体" pitchFamily="49" charset="-122"/>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a:xfrm>
            <a:off x="1300163" y="260350"/>
            <a:ext cx="6543675" cy="857250"/>
          </a:xfrm>
        </p:spPr>
        <p:txBody>
          <a:bodyPr/>
          <a:lstStyle/>
          <a:p>
            <a:r>
              <a:rPr lang="zh-CN" altLang="en-US" sz="6600" smtClean="0">
                <a:latin typeface="隶书"/>
                <a:ea typeface="隶书"/>
              </a:rPr>
              <a:t>内容概要</a:t>
            </a:r>
          </a:p>
        </p:txBody>
      </p:sp>
      <p:sp>
        <p:nvSpPr>
          <p:cNvPr id="3" name="内容占位符 2"/>
          <p:cNvSpPr>
            <a:spLocks noGrp="1"/>
          </p:cNvSpPr>
          <p:nvPr>
            <p:ph idx="1"/>
          </p:nvPr>
        </p:nvSpPr>
        <p:spPr/>
        <p:txBody>
          <a:bodyPr/>
          <a:lstStyle/>
          <a:p>
            <a:r>
              <a:rPr lang="zh-CN" altLang="en-US" sz="3600" smtClean="0">
                <a:latin typeface="黑体" pitchFamily="49" charset="-122"/>
                <a:ea typeface="黑体" pitchFamily="49" charset="-122"/>
              </a:rPr>
              <a:t>什么是微课</a:t>
            </a:r>
            <a:endParaRPr lang="en-US" altLang="zh-CN" sz="3600" smtClean="0">
              <a:latin typeface="黑体" pitchFamily="49" charset="-122"/>
              <a:ea typeface="黑体" pitchFamily="49" charset="-122"/>
            </a:endParaRPr>
          </a:p>
          <a:p>
            <a:r>
              <a:rPr lang="zh-CN" altLang="en-US" sz="3600" smtClean="0">
                <a:latin typeface="黑体" pitchFamily="49" charset="-122"/>
                <a:ea typeface="黑体" pitchFamily="49" charset="-122"/>
              </a:rPr>
              <a:t>微课出现的背景</a:t>
            </a:r>
            <a:endParaRPr lang="en-US" altLang="zh-CN" sz="3600" smtClean="0">
              <a:latin typeface="黑体" pitchFamily="49" charset="-122"/>
              <a:ea typeface="黑体" pitchFamily="49" charset="-122"/>
            </a:endParaRPr>
          </a:p>
          <a:p>
            <a:r>
              <a:rPr lang="zh-CN" altLang="en-US" sz="3600" smtClean="0">
                <a:latin typeface="黑体" pitchFamily="49" charset="-122"/>
                <a:ea typeface="黑体" pitchFamily="49" charset="-122"/>
              </a:rPr>
              <a:t>微课的类型</a:t>
            </a:r>
            <a:endParaRPr lang="en-US" altLang="zh-CN" sz="3600" smtClean="0">
              <a:latin typeface="黑体" pitchFamily="49" charset="-122"/>
              <a:ea typeface="黑体" pitchFamily="49" charset="-122"/>
            </a:endParaRPr>
          </a:p>
          <a:p>
            <a:r>
              <a:rPr lang="zh-CN" altLang="en-US" sz="3600" smtClean="0">
                <a:latin typeface="黑体" pitchFamily="49" charset="-122"/>
                <a:ea typeface="黑体" pitchFamily="49" charset="-122"/>
              </a:rPr>
              <a:t>微课评价标准</a:t>
            </a:r>
            <a:endParaRPr lang="en-US" altLang="zh-CN" sz="3600" smtClean="0">
              <a:latin typeface="黑体" pitchFamily="49" charset="-122"/>
              <a:ea typeface="黑体" pitchFamily="49" charset="-122"/>
            </a:endParaRPr>
          </a:p>
          <a:p>
            <a:r>
              <a:rPr lang="zh-CN" altLang="en-US" sz="3600" smtClean="0">
                <a:latin typeface="黑体" pitchFamily="49" charset="-122"/>
                <a:ea typeface="黑体" pitchFamily="49" charset="-122"/>
              </a:rPr>
              <a:t>微课制作方法</a:t>
            </a:r>
            <a:endParaRPr lang="en-US" altLang="zh-CN" sz="3600" smtClean="0">
              <a:latin typeface="黑体" pitchFamily="49" charset="-122"/>
              <a:ea typeface="黑体" pitchFamily="49" charset="-122"/>
            </a:endParaRPr>
          </a:p>
          <a:p>
            <a:endParaRPr lang="en-US" altLang="zh-CN" sz="3600" smtClean="0">
              <a:latin typeface="黑体" pitchFamily="49" charset="-122"/>
              <a:ea typeface="黑体" pitchFamily="49" charset="-122"/>
            </a:endParaRPr>
          </a:p>
          <a:p>
            <a:endParaRPr lang="zh-CN" altLang="en-US" sz="3600" smtClean="0">
              <a:latin typeface="黑体" pitchFamily="49" charset="-122"/>
              <a:ea typeface="黑体"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8888" y="620713"/>
            <a:ext cx="6543675" cy="857250"/>
          </a:xfrm>
        </p:spPr>
        <p:txBody>
          <a:bodyPr/>
          <a:lstStyle/>
          <a:p>
            <a:r>
              <a:rPr lang="zh-CN" altLang="en-US" sz="5400" smtClean="0">
                <a:latin typeface="隶书"/>
                <a:ea typeface="隶书"/>
              </a:rPr>
              <a:t>什么是微课？</a:t>
            </a:r>
          </a:p>
        </p:txBody>
      </p:sp>
      <p:graphicFrame>
        <p:nvGraphicFramePr>
          <p:cNvPr id="4" name="Object 38">
            <a:hlinkClick r:id="" action="ppaction://ole?verb=0"/>
          </p:cNvPr>
          <p:cNvGraphicFramePr>
            <a:graphicFrameLocks noGrp="1" noChangeAspect="1"/>
          </p:cNvGraphicFramePr>
          <p:nvPr>
            <p:ph idx="1"/>
          </p:nvPr>
        </p:nvGraphicFramePr>
        <p:xfrm>
          <a:off x="5076825" y="2525713"/>
          <a:ext cx="1962150" cy="1655762"/>
        </p:xfrm>
        <a:graphic>
          <a:graphicData uri="http://schemas.openxmlformats.org/presentationml/2006/ole">
            <p:oleObj spid="_x0000_s3110" name="包装程序外壳对象" showAsIcon="1" r:id="rId4" imgW="914400" imgH="771480" progId="Package">
              <p:embed/>
            </p:oleObj>
          </a:graphicData>
        </a:graphic>
      </p:graphicFrame>
      <p:pic>
        <p:nvPicPr>
          <p:cNvPr id="3075" name="Picture 3" descr="C:\Program Files (x86)\Microsoft Office\MEDIA\CAGCAT10\j0292020.wmf"/>
          <p:cNvPicPr>
            <a:picLocks noChangeAspect="1" noChangeArrowheads="1"/>
          </p:cNvPicPr>
          <p:nvPr/>
        </p:nvPicPr>
        <p:blipFill>
          <a:blip r:embed="rId5" cstate="print">
            <a:duotone>
              <a:schemeClr val="accent5">
                <a:shade val="45000"/>
                <a:satMod val="135000"/>
              </a:schemeClr>
              <a:prstClr val="white"/>
            </a:duotone>
            <a:extLst>
              <a:ext uri="{28A0092B-C50C-407E-A947-70E740481C1C}"/>
            </a:extLst>
          </a:blip>
          <a:srcRect/>
          <a:stretch>
            <a:fillRect/>
          </a:stretch>
        </p:blipFill>
        <p:spPr bwMode="auto">
          <a:xfrm>
            <a:off x="1259632" y="1988840"/>
            <a:ext cx="2877146" cy="2730754"/>
          </a:xfrm>
          <a:prstGeom prst="rect">
            <a:avLst/>
          </a:prstGeom>
          <a:noFill/>
          <a:extLst>
            <a:ext uri="{909E8E84-426E-40DD-AFC4-6F175D3DCCD1}"/>
          </a:extLst>
        </p:spPr>
      </p:pic>
      <p:pic>
        <p:nvPicPr>
          <p:cNvPr id="3113" name="墨迹 2"/>
          <p:cNvPicPr>
            <a:picLocks noChangeAspect="1" noChangeArrowheads="1"/>
          </p:cNvPicPr>
          <p:nvPr/>
        </p:nvPicPr>
        <p:blipFill>
          <a:blip r:embed="rId6"/>
          <a:srcRect/>
          <a:stretch>
            <a:fillRect/>
          </a:stretch>
        </p:blipFill>
        <p:spPr bwMode="auto">
          <a:xfrm>
            <a:off x="5678488" y="1293813"/>
            <a:ext cx="1822450" cy="1511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 name="标题 1"/>
          <p:cNvSpPr>
            <a:spLocks noGrp="1"/>
          </p:cNvSpPr>
          <p:nvPr>
            <p:ph type="title"/>
          </p:nvPr>
        </p:nvSpPr>
        <p:spPr>
          <a:xfrm>
            <a:off x="1331913" y="333375"/>
            <a:ext cx="6543675" cy="857250"/>
          </a:xfrm>
        </p:spPr>
        <p:txBody>
          <a:bodyPr/>
          <a:lstStyle/>
          <a:p>
            <a:r>
              <a:rPr lang="zh-CN" altLang="en-US" sz="6000" smtClean="0">
                <a:latin typeface="隶书"/>
                <a:ea typeface="隶书"/>
              </a:rPr>
              <a:t>微课的背景</a:t>
            </a:r>
          </a:p>
        </p:txBody>
      </p:sp>
      <p:sp>
        <p:nvSpPr>
          <p:cNvPr id="3" name="内容占位符 2"/>
          <p:cNvSpPr>
            <a:spLocks noGrp="1"/>
          </p:cNvSpPr>
          <p:nvPr>
            <p:ph idx="1"/>
          </p:nvPr>
        </p:nvSpPr>
        <p:spPr>
          <a:xfrm>
            <a:off x="323528" y="1484784"/>
            <a:ext cx="8229600" cy="4525963"/>
          </a:xfrm>
          <a:extLst>
            <a:ext uri="{909E8E84-426E-40DD-AFC4-6F175D3DCCD1}"/>
            <a:ext uri="{91240B29-F687-4F45-9708-019B960494DF}"/>
          </a:extLst>
        </p:spPr>
        <p:txBody>
          <a:bodyPr/>
          <a:lstStyle/>
          <a:p>
            <a:pPr>
              <a:defRPr/>
            </a:pPr>
            <a:r>
              <a:rPr lang="zh-CN" altLang="en-US" sz="3200" dirty="0"/>
              <a:t>信息</a:t>
            </a:r>
            <a:r>
              <a:rPr lang="zh-CN" altLang="en-US" sz="3200" dirty="0" smtClean="0"/>
              <a:t>超载</a:t>
            </a:r>
            <a:endParaRPr lang="en-US" altLang="zh-CN" sz="3200" dirty="0" smtClean="0"/>
          </a:p>
          <a:p>
            <a:pPr>
              <a:defRPr/>
            </a:pPr>
            <a:r>
              <a:rPr lang="zh-CN" altLang="en-US" sz="3200" dirty="0"/>
              <a:t>知识碎片</a:t>
            </a:r>
            <a:r>
              <a:rPr lang="zh-CN" altLang="en-US" sz="3200" dirty="0" smtClean="0"/>
              <a:t>化</a:t>
            </a:r>
            <a:endParaRPr lang="en-US" altLang="zh-CN" sz="3200" dirty="0" smtClean="0"/>
          </a:p>
          <a:p>
            <a:pPr lvl="1">
              <a:defRPr/>
            </a:pPr>
            <a:r>
              <a:rPr lang="zh-CN" altLang="en-US" sz="3200" dirty="0" smtClean="0"/>
              <a:t>互联网</a:t>
            </a:r>
            <a:r>
              <a:rPr lang="en-US" altLang="zh-CN" sz="3200" dirty="0" smtClean="0"/>
              <a:t>----</a:t>
            </a:r>
            <a:r>
              <a:rPr lang="zh-CN" altLang="en-US" sz="3200" dirty="0" smtClean="0"/>
              <a:t>花瓶之一</a:t>
            </a:r>
            <a:endParaRPr lang="en-US" altLang="zh-CN" sz="3200" dirty="0"/>
          </a:p>
          <a:p>
            <a:pPr lvl="1">
              <a:defRPr/>
            </a:pPr>
            <a:r>
              <a:rPr lang="zh-CN" altLang="en-US" sz="3200" dirty="0"/>
              <a:t>快节奏的</a:t>
            </a:r>
            <a:r>
              <a:rPr lang="zh-CN" altLang="en-US" sz="3200" dirty="0" smtClean="0"/>
              <a:t>生活</a:t>
            </a:r>
            <a:r>
              <a:rPr lang="en-US" altLang="zh-CN" sz="3200" dirty="0" smtClean="0"/>
              <a:t>----</a:t>
            </a:r>
            <a:r>
              <a:rPr lang="zh-CN" altLang="en-US" sz="3200" dirty="0" smtClean="0"/>
              <a:t>花瓶之二</a:t>
            </a:r>
            <a:endParaRPr lang="en-US" altLang="zh-CN" sz="3200" dirty="0" smtClean="0"/>
          </a:p>
          <a:p>
            <a:pPr lvl="1">
              <a:defRPr/>
            </a:pPr>
            <a:r>
              <a:rPr lang="zh-CN" altLang="en-US" sz="3200" dirty="0"/>
              <a:t>建构</a:t>
            </a:r>
            <a:r>
              <a:rPr lang="zh-CN" altLang="en-US" sz="3200" dirty="0" smtClean="0"/>
              <a:t>主义</a:t>
            </a:r>
            <a:r>
              <a:rPr lang="en-US" altLang="zh-CN" sz="3200" dirty="0" smtClean="0"/>
              <a:t>----</a:t>
            </a:r>
            <a:r>
              <a:rPr lang="zh-CN" altLang="en-US" sz="3200" dirty="0" smtClean="0"/>
              <a:t>花瓶之三</a:t>
            </a:r>
            <a:endParaRPr lang="en-US" altLang="zh-CN" sz="3200" dirty="0" smtClean="0"/>
          </a:p>
          <a:p>
            <a:pPr>
              <a:defRPr/>
            </a:pPr>
            <a:r>
              <a:rPr lang="zh-CN" altLang="en-US" sz="3200" dirty="0" smtClean="0"/>
              <a:t>零存整取式的学习策略</a:t>
            </a:r>
          </a:p>
          <a:p>
            <a:pPr marL="2743200" lvl="6" indent="0">
              <a:buFont typeface="Arial" pitchFamily="34" charset="0"/>
              <a:buNone/>
              <a:defRPr/>
            </a:pPr>
            <a:endParaRPr lang="en-US" altLang="zh-CN" sz="2400" dirty="0" smtClean="0"/>
          </a:p>
          <a:p>
            <a:pPr marL="114300" indent="0">
              <a:buFontTx/>
              <a:buNone/>
              <a:defRPr/>
            </a:pPr>
            <a:r>
              <a:rPr lang="en-US" altLang="zh-CN" sz="3200" dirty="0" smtClean="0"/>
              <a:t>          ----  </a:t>
            </a:r>
            <a:r>
              <a:rPr lang="zh-CN" altLang="en-US" sz="3200" dirty="0" smtClean="0"/>
              <a:t>王竹立</a:t>
            </a:r>
            <a:endParaRPr lang="zh-CN" altLang="en-US" sz="3200" dirty="0"/>
          </a:p>
        </p:txBody>
      </p:sp>
      <p:pic>
        <p:nvPicPr>
          <p:cNvPr id="1026" name="Picture 2" descr="http://img6.cache.netease.com/video/2012/3/21/20120321145658a76a8.jpg">
            <a:hlinkClick r:id="rId4"/>
          </p:cNvPr>
          <p:cNvPicPr>
            <a:picLocks noChangeAspect="1" noChangeArrowheads="1"/>
          </p:cNvPicPr>
          <p:nvPr/>
        </p:nvPicPr>
        <p:blipFill>
          <a:blip r:embed="rId5">
            <a:extLst>
              <a:ext uri="{28A0092B-C50C-407E-A947-70E740481C1C}"/>
            </a:extLst>
          </a:blip>
          <a:srcRect/>
          <a:stretch>
            <a:fillRect/>
          </a:stretch>
        </p:blipFill>
        <p:spPr bwMode="auto">
          <a:xfrm>
            <a:off x="6444208" y="350370"/>
            <a:ext cx="2304254"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1060" name="Object 36">
            <a:hlinkClick r:id="" action="ppaction://ole?verb=0"/>
          </p:cNvPr>
          <p:cNvGraphicFramePr>
            <a:graphicFrameLocks noChangeAspect="1"/>
          </p:cNvGraphicFramePr>
          <p:nvPr/>
        </p:nvGraphicFramePr>
        <p:xfrm>
          <a:off x="5292725" y="5373688"/>
          <a:ext cx="914400" cy="771525"/>
        </p:xfrm>
        <a:graphic>
          <a:graphicData uri="http://schemas.openxmlformats.org/presentationml/2006/ole">
            <p:oleObj spid="_x0000_s1060" name="包装程序外壳对象" showAsIcon="1" r:id="rId6" imgW="914400" imgH="771480" progId="Package">
              <p:embed/>
            </p:oleObj>
          </a:graphicData>
        </a:graphic>
      </p:graphicFrame>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1258888" y="115888"/>
            <a:ext cx="6543675" cy="857250"/>
          </a:xfrm>
        </p:spPr>
        <p:txBody>
          <a:bodyPr/>
          <a:lstStyle/>
          <a:p>
            <a:r>
              <a:rPr lang="zh-CN" altLang="en-US" sz="6000" smtClean="0">
                <a:latin typeface="隶书"/>
                <a:ea typeface="隶书"/>
              </a:rPr>
              <a:t>微课的类型</a:t>
            </a:r>
          </a:p>
        </p:txBody>
      </p:sp>
      <p:sp>
        <p:nvSpPr>
          <p:cNvPr id="3" name="内容占位符 2"/>
          <p:cNvSpPr>
            <a:spLocks noGrp="1"/>
          </p:cNvSpPr>
          <p:nvPr>
            <p:ph idx="1"/>
          </p:nvPr>
        </p:nvSpPr>
        <p:spPr>
          <a:xfrm>
            <a:off x="179388" y="1196975"/>
            <a:ext cx="8640762" cy="4824413"/>
          </a:xfrm>
          <a:solidFill>
            <a:schemeClr val="bg1"/>
          </a:solidFill>
        </p:spPr>
        <p:txBody>
          <a:bodyPr/>
          <a:lstStyle/>
          <a:p>
            <a:r>
              <a:rPr lang="zh-CN" altLang="en-US" b="1" smtClean="0">
                <a:latin typeface="黑体" pitchFamily="49" charset="-122"/>
                <a:ea typeface="黑体" pitchFamily="49" charset="-122"/>
              </a:rPr>
              <a:t>按知识点内容的传授方式分：</a:t>
            </a:r>
            <a:endParaRPr lang="en-US" altLang="zh-CN" b="1" smtClean="0">
              <a:latin typeface="黑体" pitchFamily="49" charset="-122"/>
              <a:ea typeface="黑体" pitchFamily="49" charset="-122"/>
            </a:endParaRPr>
          </a:p>
          <a:p>
            <a:pPr lvl="1"/>
            <a:r>
              <a:rPr lang="zh-CN" altLang="en-US" b="1" smtClean="0"/>
              <a:t>讲授型、结题型、实验型、答疑型、其他类型</a:t>
            </a:r>
            <a:endParaRPr lang="en-US" altLang="zh-CN" b="1" smtClean="0"/>
          </a:p>
          <a:p>
            <a:r>
              <a:rPr lang="zh-CN" altLang="en-US" b="1" smtClean="0">
                <a:latin typeface="黑体" pitchFamily="49" charset="-122"/>
                <a:ea typeface="黑体" pitchFamily="49" charset="-122"/>
              </a:rPr>
              <a:t>按微课的教学方法来划分：</a:t>
            </a:r>
            <a:endParaRPr lang="en-US" altLang="zh-CN" b="1" smtClean="0">
              <a:latin typeface="黑体" pitchFamily="49" charset="-122"/>
              <a:ea typeface="黑体" pitchFamily="49" charset="-122"/>
            </a:endParaRPr>
          </a:p>
          <a:p>
            <a:pPr lvl="1"/>
            <a:r>
              <a:rPr lang="zh-CN" altLang="en-US" b="1" smtClean="0"/>
              <a:t>讲授类、启发类、提问类、演示类、试验类、作业类、合作类、探案类、导入类、课前复习类、知识理解类、练习巩固类、小结拓展类、说课类、活动类。</a:t>
            </a:r>
            <a:endParaRPr lang="en-US" altLang="zh-CN" b="1" smtClean="0"/>
          </a:p>
          <a:p>
            <a:r>
              <a:rPr lang="zh-CN" altLang="en-US" b="1" smtClean="0">
                <a:latin typeface="黑体" pitchFamily="49" charset="-122"/>
                <a:ea typeface="黑体" pitchFamily="49" charset="-122"/>
              </a:rPr>
              <a:t>按微课的主要教育价值来划分：</a:t>
            </a:r>
            <a:endParaRPr lang="en-US" altLang="zh-CN" b="1" smtClean="0">
              <a:latin typeface="黑体" pitchFamily="49" charset="-122"/>
              <a:ea typeface="黑体" pitchFamily="49" charset="-122"/>
            </a:endParaRPr>
          </a:p>
          <a:p>
            <a:pPr lvl="1"/>
            <a:r>
              <a:rPr lang="zh-CN" altLang="en-US" b="1" smtClean="0"/>
              <a:t>传道型（情感态度价值观）、授业型（知识与技能）、解惑型（过程与方法）。</a:t>
            </a:r>
            <a:br>
              <a:rPr lang="zh-CN" altLang="en-US" b="1" smtClean="0"/>
            </a:br>
            <a:endParaRPr lang="zh-CN" altLang="en-US" b="1"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1187450" y="115888"/>
            <a:ext cx="6543675" cy="857250"/>
          </a:xfrm>
        </p:spPr>
        <p:txBody>
          <a:bodyPr/>
          <a:lstStyle/>
          <a:p>
            <a:r>
              <a:rPr lang="zh-CN" altLang="en-US" sz="6000" smtClean="0">
                <a:latin typeface="隶书"/>
                <a:ea typeface="隶书"/>
              </a:rPr>
              <a:t>微课类型的定位</a:t>
            </a:r>
          </a:p>
        </p:txBody>
      </p:sp>
      <p:sp>
        <p:nvSpPr>
          <p:cNvPr id="3" name="内容占位符 2"/>
          <p:cNvSpPr>
            <a:spLocks noGrp="1"/>
          </p:cNvSpPr>
          <p:nvPr>
            <p:ph idx="1"/>
          </p:nvPr>
        </p:nvSpPr>
        <p:spPr>
          <a:xfrm>
            <a:off x="179388" y="1125538"/>
            <a:ext cx="8229600" cy="5399087"/>
          </a:xfrm>
        </p:spPr>
        <p:txBody>
          <a:bodyPr/>
          <a:lstStyle/>
          <a:p>
            <a:r>
              <a:rPr lang="zh-CN" altLang="en-US" b="1" smtClean="0">
                <a:latin typeface="黑体" pitchFamily="49" charset="-122"/>
                <a:ea typeface="黑体" pitchFamily="49" charset="-122"/>
              </a:rPr>
              <a:t>微课的学习对象定位！！！</a:t>
            </a:r>
            <a:endParaRPr lang="en-US" altLang="zh-CN" b="1" smtClean="0">
              <a:latin typeface="黑体" pitchFamily="49" charset="-122"/>
              <a:ea typeface="黑体" pitchFamily="49" charset="-122"/>
            </a:endParaRPr>
          </a:p>
          <a:p>
            <a:pPr lvl="1"/>
            <a:r>
              <a:rPr lang="zh-CN" altLang="en-US" b="1" smtClean="0"/>
              <a:t>教师或同行？</a:t>
            </a:r>
            <a:endParaRPr lang="en-US" altLang="zh-CN" b="1" smtClean="0"/>
          </a:p>
          <a:p>
            <a:pPr lvl="1"/>
            <a:r>
              <a:rPr lang="zh-CN" altLang="en-US" b="1" smtClean="0"/>
              <a:t>学生？</a:t>
            </a:r>
            <a:endParaRPr lang="en-US" altLang="zh-CN" b="1" smtClean="0"/>
          </a:p>
          <a:p>
            <a:pPr lvl="1"/>
            <a:r>
              <a:rPr lang="zh-CN" altLang="en-US" b="1" smtClean="0"/>
              <a:t>家长？</a:t>
            </a:r>
            <a:endParaRPr lang="en-US" altLang="zh-CN" b="1" smtClean="0"/>
          </a:p>
          <a:p>
            <a:r>
              <a:rPr lang="zh-CN" altLang="en-US" b="1" smtClean="0">
                <a:latin typeface="黑体" pitchFamily="49" charset="-122"/>
                <a:ea typeface="黑体" pitchFamily="49" charset="-122"/>
              </a:rPr>
              <a:t>微课的使用环境（学习形式）定位！！！</a:t>
            </a:r>
            <a:endParaRPr lang="en-US" altLang="zh-CN" b="1" smtClean="0">
              <a:latin typeface="黑体" pitchFamily="49" charset="-122"/>
              <a:ea typeface="黑体" pitchFamily="49" charset="-122"/>
            </a:endParaRPr>
          </a:p>
          <a:p>
            <a:pPr lvl="1"/>
            <a:r>
              <a:rPr lang="zh-CN" altLang="en-US" b="1" smtClean="0"/>
              <a:t>自主在线学习型？</a:t>
            </a:r>
            <a:endParaRPr lang="en-US" altLang="zh-CN" b="1" smtClean="0"/>
          </a:p>
          <a:p>
            <a:pPr lvl="1"/>
            <a:r>
              <a:rPr lang="zh-CN" altLang="en-US" b="1" smtClean="0"/>
              <a:t>课堂穿插型？</a:t>
            </a:r>
            <a:endParaRPr lang="en-US" altLang="zh-CN" b="1" smtClean="0"/>
          </a:p>
          <a:p>
            <a:pPr lvl="1"/>
            <a:r>
              <a:rPr lang="zh-CN" altLang="en-US" b="1" smtClean="0"/>
              <a:t>课后查漏补缺型</a:t>
            </a:r>
            <a:endParaRPr lang="en-US" altLang="zh-CN" b="1" smtClean="0"/>
          </a:p>
          <a:p>
            <a:pPr lvl="1"/>
            <a:r>
              <a:rPr lang="zh-CN" altLang="en-US" b="1" smtClean="0"/>
              <a:t>课前预习型</a:t>
            </a:r>
            <a:endParaRPr lang="en-US" altLang="zh-CN" b="1"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inVertical)">
                                      <p:cBhvr>
                                        <p:cTn id="31" dur="500"/>
                                        <p:tgtEl>
                                          <p:spTgt spid="3">
                                            <p:txEl>
                                              <p:pRg st="7" end="7"/>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7" name="标题 1"/>
          <p:cNvSpPr>
            <a:spLocks noGrp="1"/>
          </p:cNvSpPr>
          <p:nvPr>
            <p:ph type="title"/>
          </p:nvPr>
        </p:nvSpPr>
        <p:spPr>
          <a:xfrm>
            <a:off x="1258888" y="338138"/>
            <a:ext cx="6543675" cy="857250"/>
          </a:xfrm>
        </p:spPr>
        <p:txBody>
          <a:bodyPr/>
          <a:lstStyle/>
          <a:p>
            <a:r>
              <a:rPr lang="zh-CN" altLang="en-US" sz="4000" smtClean="0">
                <a:latin typeface="隶书"/>
                <a:ea typeface="隶书"/>
              </a:rPr>
              <a:t>微课评价标准</a:t>
            </a:r>
          </a:p>
        </p:txBody>
      </p:sp>
      <p:pic>
        <p:nvPicPr>
          <p:cNvPr id="4128" name="Picture 2"/>
          <p:cNvPicPr>
            <a:picLocks noChangeAspect="1" noChangeArrowheads="1"/>
          </p:cNvPicPr>
          <p:nvPr/>
        </p:nvPicPr>
        <p:blipFill>
          <a:blip r:embed="rId3"/>
          <a:srcRect l="27766" t="24181" r="23502" b="9427"/>
          <a:stretch>
            <a:fillRect/>
          </a:stretch>
        </p:blipFill>
        <p:spPr bwMode="auto">
          <a:xfrm>
            <a:off x="1042988" y="1196975"/>
            <a:ext cx="6342062" cy="4856163"/>
          </a:xfrm>
          <a:prstGeom prst="rect">
            <a:avLst/>
          </a:prstGeom>
          <a:noFill/>
          <a:ln w="9525">
            <a:noFill/>
            <a:miter lim="800000"/>
            <a:headEnd/>
            <a:tailEnd/>
          </a:ln>
        </p:spPr>
      </p:pic>
      <p:graphicFrame>
        <p:nvGraphicFramePr>
          <p:cNvPr id="4126" name="Object 30">
            <a:hlinkClick r:id="" action="ppaction://ole?verb=1"/>
          </p:cNvPr>
          <p:cNvGraphicFramePr>
            <a:graphicFrameLocks noGrp="1" noChangeAspect="1"/>
          </p:cNvGraphicFramePr>
          <p:nvPr>
            <p:ph idx="1"/>
          </p:nvPr>
        </p:nvGraphicFramePr>
        <p:xfrm>
          <a:off x="7667625" y="2060575"/>
          <a:ext cx="914400" cy="771525"/>
        </p:xfrm>
        <a:graphic>
          <a:graphicData uri="http://schemas.openxmlformats.org/presentationml/2006/ole">
            <p:oleObj spid="_x0000_s4126" name="Document" showAsIcon="1" r:id="rId4" imgW="914400" imgH="771480" progId="Word.Document.8">
              <p:embed/>
            </p:oleObj>
          </a:graphicData>
        </a:graphic>
      </p:graphicFrame>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标题 1"/>
          <p:cNvSpPr>
            <a:spLocks noGrp="1"/>
          </p:cNvSpPr>
          <p:nvPr>
            <p:ph type="title"/>
          </p:nvPr>
        </p:nvSpPr>
        <p:spPr>
          <a:xfrm>
            <a:off x="1258888" y="188913"/>
            <a:ext cx="6543675" cy="857250"/>
          </a:xfrm>
        </p:spPr>
        <p:txBody>
          <a:bodyPr/>
          <a:lstStyle/>
          <a:p>
            <a:r>
              <a:rPr lang="zh-CN" altLang="en-US" sz="4400" smtClean="0">
                <a:latin typeface="隶书"/>
                <a:ea typeface="隶书"/>
              </a:rPr>
              <a:t>典型案例介绍</a:t>
            </a:r>
          </a:p>
        </p:txBody>
      </p:sp>
      <p:sp>
        <p:nvSpPr>
          <p:cNvPr id="3" name="内容占位符 2"/>
          <p:cNvSpPr>
            <a:spLocks noGrp="1"/>
          </p:cNvSpPr>
          <p:nvPr>
            <p:ph idx="1"/>
          </p:nvPr>
        </p:nvSpPr>
        <p:spPr>
          <a:xfrm>
            <a:off x="395288" y="1052513"/>
            <a:ext cx="8229600" cy="4525962"/>
          </a:xfrm>
        </p:spPr>
        <p:txBody>
          <a:bodyPr/>
          <a:lstStyle/>
          <a:p>
            <a:r>
              <a:rPr lang="zh-CN" altLang="en-US" smtClean="0">
                <a:latin typeface="黑体" pitchFamily="49" charset="-122"/>
                <a:ea typeface="黑体" pitchFamily="49" charset="-122"/>
              </a:rPr>
              <a:t>优秀微课作品</a:t>
            </a:r>
            <a:endParaRPr lang="en-US" altLang="zh-CN" smtClean="0">
              <a:latin typeface="黑体" pitchFamily="49" charset="-122"/>
              <a:ea typeface="黑体" pitchFamily="49" charset="-122"/>
            </a:endParaRPr>
          </a:p>
          <a:p>
            <a:pPr lvl="1"/>
            <a:r>
              <a:rPr lang="zh-CN" altLang="en-US" smtClean="0">
                <a:hlinkClick r:id="rId4" action="ppaction://hlinkfile"/>
              </a:rPr>
              <a:t>部分与整体</a:t>
            </a:r>
            <a:endParaRPr lang="en-US" altLang="zh-CN" smtClean="0">
              <a:hlinkClick r:id="rId4" action="ppaction://hlinkfile"/>
            </a:endParaRPr>
          </a:p>
          <a:p>
            <a:pPr lvl="1"/>
            <a:r>
              <a:rPr lang="zh-CN" altLang="en-US" smtClean="0">
                <a:hlinkClick r:id="rId4" action="ppaction://hlinkfile"/>
              </a:rPr>
              <a:t>五指头学习乘法</a:t>
            </a:r>
            <a:endParaRPr lang="en-US" altLang="zh-CN" smtClean="0">
              <a:hlinkClick r:id="rId4" action="ppaction://hlinkfile"/>
            </a:endParaRPr>
          </a:p>
          <a:p>
            <a:pPr lvl="1"/>
            <a:r>
              <a:rPr lang="zh-CN" altLang="en-US" smtClean="0">
                <a:hlinkClick r:id="rId4" action="ppaction://hlinkfile"/>
              </a:rPr>
              <a:t>计算机发展史</a:t>
            </a:r>
            <a:endParaRPr lang="en-US" altLang="zh-CN" smtClean="0">
              <a:hlinkClick r:id="rId4" action="ppaction://hlinkfile"/>
            </a:endParaRPr>
          </a:p>
          <a:p>
            <a:pPr lvl="1"/>
            <a:r>
              <a:rPr lang="zh-CN" altLang="en-US" smtClean="0">
                <a:hlinkClick r:id="rId4" action="ppaction://hlinkfile"/>
              </a:rPr>
              <a:t>可汗学院</a:t>
            </a:r>
            <a:r>
              <a:rPr lang="en-US" altLang="zh-CN" smtClean="0">
                <a:hlinkClick r:id="rId4" action="ppaction://hlinkfile"/>
              </a:rPr>
              <a:t>-</a:t>
            </a:r>
            <a:r>
              <a:rPr lang="zh-CN" altLang="en-US" smtClean="0">
                <a:hlinkClick r:id="rId4" action="ppaction://hlinkfile"/>
              </a:rPr>
              <a:t>普通话版</a:t>
            </a:r>
            <a:r>
              <a:rPr lang="en-US" altLang="zh-CN" smtClean="0">
                <a:hlinkClick r:id="rId4" action="ppaction://hlinkfile"/>
              </a:rPr>
              <a:t>-</a:t>
            </a:r>
            <a:r>
              <a:rPr lang="zh-CN" altLang="en-US" smtClean="0">
                <a:hlinkClick r:id="rId4" action="ppaction://hlinkfile"/>
              </a:rPr>
              <a:t>加法</a:t>
            </a:r>
            <a:endParaRPr lang="en-US" altLang="zh-CN" smtClean="0"/>
          </a:p>
          <a:p>
            <a:r>
              <a:rPr lang="zh-CN" altLang="en-US" smtClean="0">
                <a:latin typeface="黑体" pitchFamily="49" charset="-122"/>
                <a:ea typeface="黑体" pitchFamily="49" charset="-122"/>
              </a:rPr>
              <a:t>典型案例</a:t>
            </a:r>
            <a:endParaRPr lang="en-US" altLang="zh-CN" smtClean="0">
              <a:latin typeface="黑体" pitchFamily="49" charset="-122"/>
              <a:ea typeface="黑体" pitchFamily="49" charset="-122"/>
            </a:endParaRPr>
          </a:p>
          <a:p>
            <a:pPr lvl="1"/>
            <a:r>
              <a:rPr lang="zh-CN" altLang="en-US" smtClean="0">
                <a:hlinkClick r:id="rId5" action="ppaction://hlinkfile"/>
              </a:rPr>
              <a:t>行程问题</a:t>
            </a:r>
            <a:endParaRPr lang="en-US" altLang="zh-CN" smtClean="0"/>
          </a:p>
          <a:p>
            <a:pPr lvl="1"/>
            <a:r>
              <a:rPr lang="zh-CN" altLang="en-US" smtClean="0">
                <a:hlinkClick r:id="rId6" action="ppaction://hlinkfile"/>
              </a:rPr>
              <a:t>交叉法写化学式</a:t>
            </a:r>
            <a:endParaRPr lang="en-US" altLang="zh-CN" smtClean="0"/>
          </a:p>
          <a:p>
            <a:pPr lvl="1"/>
            <a:r>
              <a:rPr lang="zh-CN" altLang="en-US" smtClean="0">
                <a:hlinkClick r:id="rId7" action="ppaction://hlinkfile"/>
              </a:rPr>
              <a:t>飞天小火箭</a:t>
            </a:r>
            <a:endParaRPr lang="en-US" altLang="zh-CN" smtClean="0"/>
          </a:p>
          <a:p>
            <a:pPr lvl="1"/>
            <a:endParaRPr lang="en-US" altLang="zh-CN" smtClean="0"/>
          </a:p>
          <a:p>
            <a:pPr lvl="1"/>
            <a:endParaRPr lang="zh-CN" altLang="en-US" smtClean="0"/>
          </a:p>
        </p:txBody>
      </p:sp>
      <p:graphicFrame>
        <p:nvGraphicFramePr>
          <p:cNvPr id="5124" name="Object 4">
            <a:hlinkClick r:id="" action="ppaction://ole?verb=0"/>
          </p:cNvPr>
          <p:cNvGraphicFramePr>
            <a:graphicFrameLocks noChangeAspect="1"/>
          </p:cNvGraphicFramePr>
          <p:nvPr/>
        </p:nvGraphicFramePr>
        <p:xfrm>
          <a:off x="5867400" y="3141663"/>
          <a:ext cx="654050" cy="490537"/>
        </p:xfrm>
        <a:graphic>
          <a:graphicData uri="http://schemas.openxmlformats.org/presentationml/2006/ole">
            <p:oleObj spid="_x0000_s5124" name="演示文稿" r:id="rId8" imgW="6399181" imgH="4799011" progId="">
              <p:embed/>
            </p:oleObj>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1187450" y="404813"/>
            <a:ext cx="6543675" cy="857250"/>
          </a:xfrm>
        </p:spPr>
        <p:txBody>
          <a:bodyPr/>
          <a:lstStyle/>
          <a:p>
            <a:r>
              <a:rPr lang="zh-CN" altLang="en-US" sz="4400" smtClean="0">
                <a:latin typeface="隶书"/>
                <a:ea typeface="隶书"/>
              </a:rPr>
              <a:t>微课获奖作品之我见</a:t>
            </a:r>
          </a:p>
        </p:txBody>
      </p:sp>
      <p:sp>
        <p:nvSpPr>
          <p:cNvPr id="33794" name="内容占位符 2"/>
          <p:cNvSpPr>
            <a:spLocks noGrp="1"/>
          </p:cNvSpPr>
          <p:nvPr>
            <p:ph idx="1"/>
          </p:nvPr>
        </p:nvSpPr>
        <p:spPr/>
        <p:txBody>
          <a:bodyPr/>
          <a:lstStyle/>
          <a:p>
            <a:r>
              <a:rPr lang="en-US" altLang="zh-CN" smtClean="0">
                <a:latin typeface="黑体" pitchFamily="49" charset="-122"/>
                <a:ea typeface="黑体" pitchFamily="49" charset="-122"/>
                <a:hlinkClick r:id="rId3"/>
              </a:rPr>
              <a:t>http://wk.zjedu.gov.cn/Index.aspx</a:t>
            </a:r>
            <a:endParaRPr lang="en-US" altLang="zh-CN" smtClean="0">
              <a:latin typeface="黑体" pitchFamily="49" charset="-122"/>
              <a:ea typeface="黑体" pitchFamily="49" charset="-122"/>
            </a:endParaRPr>
          </a:p>
          <a:p>
            <a:pPr lvl="1"/>
            <a:r>
              <a:rPr lang="en-US" altLang="zh-CN" smtClean="0">
                <a:hlinkClick r:id="rId4"/>
              </a:rPr>
              <a:t>http://wk.zjedu.gov.cn/article/videopart_pkId_6934_aid_1725.html</a:t>
            </a:r>
            <a:endParaRPr lang="en-US" altLang="zh-CN" smtClean="0"/>
          </a:p>
          <a:p>
            <a:pPr lvl="1"/>
            <a:r>
              <a:rPr lang="en-US" altLang="zh-CN" smtClean="0">
                <a:hlinkClick r:id="rId5"/>
              </a:rPr>
              <a:t>http://wk.zjedu.gov.cn/article/videopart_pkId_6934_aid_1786.html</a:t>
            </a:r>
            <a:endParaRPr lang="zh-CN" altLang="en-US" smtClean="0"/>
          </a:p>
          <a:p>
            <a:endParaRPr lang="en-US" altLang="zh-CN" smtClean="0">
              <a:latin typeface="黑体" pitchFamily="49" charset="-122"/>
              <a:ea typeface="黑体" pitchFamily="49" charset="-122"/>
              <a:hlinkClick r:id="rId5"/>
            </a:endParaRPr>
          </a:p>
          <a:p>
            <a:r>
              <a:rPr lang="en-US" altLang="zh-CN" smtClean="0">
                <a:latin typeface="黑体" pitchFamily="49" charset="-122"/>
                <a:ea typeface="黑体" pitchFamily="49" charset="-122"/>
                <a:hlinkClick r:id="rId6"/>
              </a:rPr>
              <a:t>http://wk.zjedu.gov.cn/index_6942.html</a:t>
            </a:r>
            <a:endParaRPr lang="en-US" altLang="zh-CN" smtClean="0">
              <a:latin typeface="黑体" pitchFamily="49" charset="-122"/>
              <a:ea typeface="黑体" pitchFamily="49" charset="-122"/>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杭师大1-1</Template>
  <TotalTime>874</TotalTime>
  <Words>512</Words>
  <Application>Microsoft Office PowerPoint</Application>
  <PresentationFormat>全屏显示(4:3)</PresentationFormat>
  <Paragraphs>63</Paragraphs>
  <Slides>12</Slides>
  <Notes>7</Notes>
  <HiddenSlides>0</HiddenSlides>
  <MMClips>0</MMClips>
  <ScaleCrop>false</ScaleCrop>
  <HeadingPairs>
    <vt:vector size="8" baseType="variant">
      <vt:variant>
        <vt:lpstr>已用的字体</vt:lpstr>
      </vt:variant>
      <vt:variant>
        <vt:i4>6</vt:i4>
      </vt:variant>
      <vt:variant>
        <vt:lpstr>演示文稿设计模板</vt:lpstr>
      </vt:variant>
      <vt:variant>
        <vt:i4>13</vt:i4>
      </vt:variant>
      <vt:variant>
        <vt:lpstr>嵌入 OLE 服务器</vt:lpstr>
      </vt:variant>
      <vt:variant>
        <vt:i4>3</vt:i4>
      </vt:variant>
      <vt:variant>
        <vt:lpstr>幻灯片标题</vt:lpstr>
      </vt:variant>
      <vt:variant>
        <vt:i4>12</vt:i4>
      </vt:variant>
    </vt:vector>
  </HeadingPairs>
  <TitlesOfParts>
    <vt:vector size="34" baseType="lpstr">
      <vt:lpstr>Calibri</vt:lpstr>
      <vt:lpstr>宋体</vt:lpstr>
      <vt:lpstr>Arial</vt:lpstr>
      <vt:lpstr>隶书</vt:lpstr>
      <vt:lpstr>黑体</vt:lpstr>
      <vt:lpstr>汉仪水滴体简</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Office 主题</vt:lpstr>
      <vt:lpstr>包装程序外壳对象</vt:lpstr>
      <vt:lpstr>Document</vt:lpstr>
      <vt:lpstr>演示文稿</vt:lpstr>
      <vt:lpstr>走进微课世界</vt:lpstr>
      <vt:lpstr>内容概要</vt:lpstr>
      <vt:lpstr>什么是微课？</vt:lpstr>
      <vt:lpstr>微课的背景</vt:lpstr>
      <vt:lpstr>微课的类型</vt:lpstr>
      <vt:lpstr>微课类型的定位</vt:lpstr>
      <vt:lpstr>微课评价标准</vt:lpstr>
      <vt:lpstr>典型案例介绍</vt:lpstr>
      <vt:lpstr>微课获奖作品之我见</vt:lpstr>
      <vt:lpstr>微课制作方法</vt:lpstr>
      <vt:lpstr>微课资源</vt:lpstr>
      <vt:lpstr>幻灯片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sjzhang</dc:creator>
  <cp:lastModifiedBy>CHANGJIANG_01</cp:lastModifiedBy>
  <cp:revision>50</cp:revision>
  <dcterms:created xsi:type="dcterms:W3CDTF">2013-11-21T06:49:53Z</dcterms:created>
  <dcterms:modified xsi:type="dcterms:W3CDTF">2015-12-25T06:14:58Z</dcterms:modified>
</cp:coreProperties>
</file>